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3" r:id="rId1"/>
  </p:sldMasterIdLst>
  <p:notesMasterIdLst>
    <p:notesMasterId r:id="rId12"/>
  </p:notesMasterIdLst>
  <p:sldIdLst>
    <p:sldId id="256" r:id="rId2"/>
    <p:sldId id="269" r:id="rId3"/>
    <p:sldId id="268" r:id="rId4"/>
    <p:sldId id="264" r:id="rId5"/>
    <p:sldId id="259" r:id="rId6"/>
    <p:sldId id="260" r:id="rId7"/>
    <p:sldId id="261" r:id="rId8"/>
    <p:sldId id="271" r:id="rId9"/>
    <p:sldId id="270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BD3"/>
    <a:srgbClr val="009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9408" autoAdjust="0"/>
  </p:normalViewPr>
  <p:slideViewPr>
    <p:cSldViewPr snapToGrid="0">
      <p:cViewPr varScale="1">
        <p:scale>
          <a:sx n="67" d="100"/>
          <a:sy n="67" d="100"/>
        </p:scale>
        <p:origin x="85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83C082F-CB5E-4453-93CE-B557D5B4E84F}" type="datetimeFigureOut">
              <a:rPr lang="he-IL" smtClean="0"/>
              <a:t>ב'/תשרי/תשע"ז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FB2371E-13D5-4A87-8D40-CDEE9FC7F39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89893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Hello</a:t>
            </a:r>
            <a:r>
              <a:rPr lang="en-US" baseline="0" dirty="0" smtClean="0"/>
              <a:t> everybody, we’re part of the </a:t>
            </a:r>
            <a:r>
              <a:rPr lang="en-US" baseline="0" dirty="0" err="1" smtClean="0"/>
              <a:t>Technion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iGEM</a:t>
            </a:r>
            <a:r>
              <a:rPr lang="en-US" baseline="0" dirty="0" smtClean="0"/>
              <a:t> of 2016.</a:t>
            </a:r>
          </a:p>
          <a:p>
            <a:pPr algn="l" rtl="0"/>
            <a:r>
              <a:rPr lang="en-US" baseline="0" dirty="0" smtClean="0"/>
              <a:t>Before we start, do any of you ever </a:t>
            </a:r>
            <a:r>
              <a:rPr lang="en-US" baseline="0" dirty="0" smtClean="0"/>
              <a:t>heard </a:t>
            </a:r>
            <a:r>
              <a:rPr lang="en-US" baseline="0" dirty="0" smtClean="0"/>
              <a:t>about Synthetic Biology?</a:t>
            </a: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2371E-13D5-4A87-8D40-CDEE9FC7F39D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36974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As I mentioned before,</a:t>
            </a:r>
            <a:r>
              <a:rPr lang="en-US" baseline="0" dirty="0" smtClean="0"/>
              <a:t> </a:t>
            </a:r>
            <a:r>
              <a:rPr lang="en-US" dirty="0" smtClean="0"/>
              <a:t>It’s </a:t>
            </a:r>
            <a:r>
              <a:rPr lang="en-US" baseline="0" dirty="0" smtClean="0"/>
              <a:t>international.  There are teams from every corner of the globe.</a:t>
            </a:r>
          </a:p>
          <a:p>
            <a:pPr marL="0" lvl="0" indent="0" algn="l" rtl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baseline="0" dirty="0" smtClean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graph shows the number of teams each year, you can see how the competition has grown since 2004. and this year we are expecting over 300 teams to compete.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 smtClean="0"/>
          </a:p>
          <a:p>
            <a:pPr marL="171450" lvl="0" indent="-171450" algn="l" rt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baseline="0" dirty="0" smtClean="0"/>
              <a:t>Participation pays off:  teams can go on to publish scientific articles and establish startup companies as a direct result of the </a:t>
            </a:r>
            <a:r>
              <a:rPr lang="en-US" baseline="0" dirty="0" err="1" smtClean="0"/>
              <a:t>iGEM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424768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 smtClean="0"/>
              <a:t>We glad to present</a:t>
            </a:r>
            <a:r>
              <a:rPr lang="en-US" baseline="0" dirty="0" smtClean="0"/>
              <a:t> you the Flash lab project.</a:t>
            </a:r>
          </a:p>
          <a:p>
            <a:pPr algn="l"/>
            <a:r>
              <a:rPr lang="en-US" baseline="0" dirty="0" smtClean="0"/>
              <a:t>We try to </a:t>
            </a:r>
            <a:r>
              <a:rPr lang="en-US" baseline="0" dirty="0" err="1" smtClean="0"/>
              <a:t>creat</a:t>
            </a:r>
            <a:r>
              <a:rPr lang="en-US" baseline="0" dirty="0" smtClean="0"/>
              <a:t> a platform which based on </a:t>
            </a:r>
            <a:r>
              <a:rPr lang="en-US" baseline="0" dirty="0" err="1" smtClean="0"/>
              <a:t>bactria</a:t>
            </a:r>
            <a:r>
              <a:rPr lang="en-US" baseline="0" dirty="0" smtClean="0"/>
              <a:t> for accurate, fast, easy and cheap detection of specific chemicals</a:t>
            </a:r>
            <a:endParaRPr lang="he-IL" baseline="0" dirty="0" smtClean="0"/>
          </a:p>
          <a:p>
            <a:pPr algn="l"/>
            <a:r>
              <a:rPr lang="en-US" baseline="0" dirty="0" smtClean="0"/>
              <a:t>For example, we would like to detect water pollutant, forensic sample- like </a:t>
            </a:r>
            <a:r>
              <a:rPr lang="en-US" dirty="0" smtClean="0"/>
              <a:t>Remains of gunpowder and</a:t>
            </a:r>
            <a:r>
              <a:rPr lang="en-US" baseline="0" dirty="0" smtClean="0"/>
              <a:t> hormones- like </a:t>
            </a:r>
            <a:r>
              <a:rPr lang="en-US" baseline="0" dirty="0" err="1" smtClean="0"/>
              <a:t>astrogen</a:t>
            </a:r>
            <a:r>
              <a:rPr lang="en-US" baseline="0" dirty="0" smtClean="0"/>
              <a:t> in food.</a:t>
            </a:r>
          </a:p>
          <a:p>
            <a:pPr algn="l"/>
            <a:r>
              <a:rPr lang="en-US" dirty="0" smtClean="0"/>
              <a:t>You 're probably asking yourself how to do it… Immediately you will understand ..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2371E-13D5-4A87-8D40-CDEE9FC7F39D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85670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We </a:t>
            </a:r>
            <a:r>
              <a:rPr lang="en-US" dirty="0" smtClean="0"/>
              <a:t>based </a:t>
            </a:r>
            <a:r>
              <a:rPr lang="en-US" dirty="0" smtClean="0"/>
              <a:t>our platform of the chemotaxis system in bacteria.</a:t>
            </a:r>
          </a:p>
          <a:p>
            <a:pPr algn="l" rtl="0"/>
            <a:r>
              <a:rPr lang="en-US" dirty="0" smtClean="0"/>
              <a:t>This</a:t>
            </a:r>
            <a:r>
              <a:rPr lang="en-US" baseline="0" dirty="0" smtClean="0"/>
              <a:t> system allow the bacteria the ability to move away from some materials (repellents) and move toward other materials (attractants)</a:t>
            </a:r>
          </a:p>
          <a:p>
            <a:pPr algn="l" rtl="0"/>
            <a:r>
              <a:rPr lang="en-US" baseline="0" dirty="0" smtClean="0"/>
              <a:t>How it works?</a:t>
            </a:r>
          </a:p>
          <a:p>
            <a:pPr algn="l" rtl="0"/>
            <a:r>
              <a:rPr lang="en-US" dirty="0" smtClean="0"/>
              <a:t>Bacteria have always random motion that occurs in that he has flagella,</a:t>
            </a:r>
            <a:r>
              <a:rPr lang="en-US" baseline="0" dirty="0" smtClean="0"/>
              <a:t> once it recognize its attractants, the flagella r</a:t>
            </a:r>
            <a:r>
              <a:rPr lang="en-US" dirty="0" smtClean="0"/>
              <a:t>otating in unison counterclockwise creating direct movement toward the attractant.</a:t>
            </a:r>
          </a:p>
          <a:p>
            <a:pPr algn="l" rtl="0"/>
            <a:r>
              <a:rPr lang="en-US" dirty="0" smtClean="0"/>
              <a:t>We want to use already existing system,</a:t>
            </a:r>
            <a:r>
              <a:rPr lang="en-US" baseline="0" dirty="0" smtClean="0"/>
              <a:t> and clone a</a:t>
            </a:r>
            <a:r>
              <a:rPr lang="en-US" dirty="0" smtClean="0"/>
              <a:t> genetically engineered bacteria, which recognize the types of materials that the chemotaxis can identify .</a:t>
            </a:r>
          </a:p>
          <a:p>
            <a:pPr algn="l" rtl="0"/>
            <a:endParaRPr lang="en-US" dirty="0" smtClean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2371E-13D5-4A87-8D40-CDEE9FC7F39D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17809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detection ( identification ) to occur using the chip we are engineers .</a:t>
            </a:r>
          </a:p>
          <a:p>
            <a:pPr algn="l" rtl="0"/>
            <a:r>
              <a:rPr lang="en-US" dirty="0" smtClean="0"/>
              <a:t>The chip has two slots - one put the matter be recognized, and both see if the material exists or not .</a:t>
            </a:r>
          </a:p>
          <a:p>
            <a:pPr algn="l" rtl="0"/>
            <a:r>
              <a:rPr lang="en-US" dirty="0" smtClean="0"/>
              <a:t>Looking down into the chip shows the slot to put the material , and it will expand until Checkpoint " . On the other side of the checkpoint will be our bacteria . If you want to identify material does exist then the bacteria will shift and create a collection of normal eye can see the other slot .</a:t>
            </a:r>
          </a:p>
          <a:p>
            <a:pPr algn="l" rtl="0"/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chip is designed to be small , easy to carry and inexpensive to manufacture .</a:t>
            </a:r>
            <a:endParaRPr lang="en-US" dirty="0" smtClean="0"/>
          </a:p>
          <a:p>
            <a:endParaRPr lang="he-IL" baseline="0" dirty="0" smtClean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2371E-13D5-4A87-8D40-CDEE9FC7F39D}" type="slidenum">
              <a:rPr lang="he-IL" smtClean="0"/>
              <a:t>7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06847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981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ותרת ו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228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ציטוט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8580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84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כרטיס שם עם ציטו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633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או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700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817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446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lIns="121897" tIns="121897" rIns="121897" bIns="121897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lIns="121897" tIns="121897" rIns="121897" bIns="121897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09" y="6217621"/>
            <a:ext cx="731600" cy="524800"/>
          </a:xfrm>
          <a:prstGeom prst="rect">
            <a:avLst/>
          </a:prstGeom>
        </p:spPr>
        <p:txBody>
          <a:bodyPr lIns="121897" tIns="121897" rIns="121897" bIns="121897" anchor="ctr" anchorCtr="0">
            <a:noAutofit/>
          </a:bodyPr>
          <a:lstStyle/>
          <a:p>
            <a:fld id="{00000000-1234-1234-1234-123412341234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14905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5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76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824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6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853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68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48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e-IL" smtClean="0"/>
              <a:t>לחץ על הסמל כדי להוסיף תמונה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6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79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Technionigeamlogo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0" y="1443037"/>
            <a:ext cx="9894887" cy="3890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991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lets get our hands dirty!</a:t>
            </a:r>
            <a:endParaRPr lang="he-IL" dirty="0"/>
          </a:p>
        </p:txBody>
      </p:sp>
      <p:pic>
        <p:nvPicPr>
          <p:cNvPr id="2050" name="Picture 2" descr="http://www.thisiscolossal.com/wp-content/uploads/2015/06/germs-gro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470" y="1907463"/>
            <a:ext cx="5511746" cy="500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0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Synthetic biology </a:t>
            </a:r>
            <a:endParaRPr lang="he-IL" dirty="0"/>
          </a:p>
        </p:txBody>
      </p:sp>
      <p:pic>
        <p:nvPicPr>
          <p:cNvPr id="5" name="movie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2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12701"/>
            <a:ext cx="11557000" cy="6845300"/>
          </a:xfrm>
          <a:prstGeom prst="rect">
            <a:avLst/>
          </a:prstGeom>
        </p:spPr>
      </p:pic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15600" y="392867"/>
            <a:ext cx="11360800" cy="763600"/>
          </a:xfrm>
          <a:prstGeom prst="rect">
            <a:avLst/>
          </a:prstGeom>
        </p:spPr>
        <p:txBody>
          <a:bodyPr lIns="121897" tIns="121897" rIns="121897" bIns="121897" anchor="t" anchorCtr="0">
            <a:noAutofit/>
          </a:bodyPr>
          <a:lstStyle/>
          <a:p>
            <a:pPr>
              <a:lnSpc>
                <a:spcPct val="115000"/>
              </a:lnSpc>
              <a:buSzPct val="45833"/>
            </a:pPr>
            <a:r>
              <a:rPr lang="en-US" dirty="0" err="1"/>
              <a:t>iGEM</a:t>
            </a:r>
            <a:r>
              <a:rPr lang="en-US" dirty="0"/>
              <a:t>-International Genetically Engineered Machine</a:t>
            </a:r>
            <a:br>
              <a:rPr lang="en-US" dirty="0"/>
            </a:br>
            <a:endParaRPr dirty="0"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15600" y="1229785"/>
            <a:ext cx="7561752" cy="5240350"/>
          </a:xfrm>
          <a:prstGeom prst="rect">
            <a:avLst/>
          </a:prstGeom>
        </p:spPr>
        <p:txBody>
          <a:bodyPr lIns="121897" tIns="121897" rIns="121897" bIns="121897" anchor="t" anchorCtr="0">
            <a:noAutofit/>
          </a:bodyPr>
          <a:lstStyle/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err="1" smtClean="0"/>
              <a:t>iGEM</a:t>
            </a:r>
            <a:r>
              <a:rPr lang="en-US" sz="2000" dirty="0" smtClean="0"/>
              <a:t> competition </a:t>
            </a:r>
            <a:r>
              <a:rPr lang="en-US" sz="2000" dirty="0"/>
              <a:t>is a worldwide synthetic biology </a:t>
            </a:r>
            <a:r>
              <a:rPr lang="en-US" sz="2000" dirty="0" smtClean="0"/>
              <a:t>competition</a:t>
            </a:r>
          </a:p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smtClean="0"/>
              <a:t>Undergraduate</a:t>
            </a:r>
            <a:r>
              <a:rPr lang="en-US" sz="2000" dirty="0"/>
              <a:t> university students</a:t>
            </a:r>
            <a:r>
              <a:rPr lang="en-US" sz="2000" dirty="0" smtClean="0"/>
              <a:t>,</a:t>
            </a:r>
            <a:r>
              <a:rPr lang="en-US" sz="2000" dirty="0"/>
              <a:t> </a:t>
            </a:r>
            <a:r>
              <a:rPr lang="en-US" sz="2000" dirty="0" err="1" smtClean="0"/>
              <a:t>overgraduates</a:t>
            </a:r>
            <a:r>
              <a:rPr lang="en-US" sz="2000" dirty="0" smtClean="0"/>
              <a:t>, </a:t>
            </a:r>
            <a:r>
              <a:rPr lang="en-US" sz="2000" dirty="0"/>
              <a:t>as well as</a:t>
            </a:r>
            <a:r>
              <a:rPr lang="en-US" sz="2000" dirty="0" smtClean="0"/>
              <a:t> high </a:t>
            </a:r>
            <a:r>
              <a:rPr lang="en-US" sz="2000" dirty="0"/>
              <a:t>school </a:t>
            </a:r>
            <a:r>
              <a:rPr lang="en-US" sz="2000" dirty="0" smtClean="0"/>
              <a:t>students</a:t>
            </a:r>
            <a:endParaRPr lang="en-US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iGEM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began in 2003 as an MIT undergraduate course with 5 teams. </a:t>
            </a:r>
          </a:p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2015, there were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250 teams from 5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continents.</a:t>
            </a:r>
          </a:p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total of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27,000 people have participated in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iGEM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as students, instructors, or advisors with 5000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participants</a:t>
            </a:r>
            <a:b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2015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alone.</a:t>
            </a:r>
          </a:p>
          <a:p>
            <a:pPr marL="609585" indent="-423323" algn="l" rtl="0">
              <a:lnSpc>
                <a:spcPct val="150000"/>
              </a:lnSpc>
              <a:buSzPct val="150000"/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Dozens </a:t>
            </a:r>
            <a:r>
              <a:rPr lang="en-US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scientific articles published and more than 18 startup companies founded by </a:t>
            </a:r>
            <a:r>
              <a:rPr lang="en-US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iGEM</a:t>
            </a:r>
            <a:r>
              <a:rPr lang="en-US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teams</a:t>
            </a:r>
          </a:p>
        </p:txBody>
      </p:sp>
      <p:pic>
        <p:nvPicPr>
          <p:cNvPr id="8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66001" y="3728978"/>
            <a:ext cx="4325999" cy="3062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6999810"/>
      </p:ext>
    </p:extLst>
  </p:cSld>
  <p:clrMapOvr>
    <a:masterClrMapping/>
  </p:clrMapOvr>
  <p:transition spd="slow" advTm="7000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88311" cy="1143000"/>
          </a:xfrm>
          <a:prstGeom prst="rect">
            <a:avLst/>
          </a:prstGeom>
        </p:spPr>
      </p:pic>
      <p:sp>
        <p:nvSpPr>
          <p:cNvPr id="11" name="מציין מיקום תוכן 2"/>
          <p:cNvSpPr txBox="1">
            <a:spLocks/>
          </p:cNvSpPr>
          <p:nvPr/>
        </p:nvSpPr>
        <p:spPr>
          <a:xfrm>
            <a:off x="749890" y="992037"/>
            <a:ext cx="5820563" cy="11129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l" rtl="0">
              <a:buNone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only science…</a:t>
            </a:r>
          </a:p>
        </p:txBody>
      </p:sp>
      <p:pic>
        <p:nvPicPr>
          <p:cNvPr id="2" name="IGEM styl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5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תמונה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3" b="14177"/>
          <a:stretch/>
        </p:blipFill>
        <p:spPr>
          <a:xfrm>
            <a:off x="0" y="67469"/>
            <a:ext cx="1778000" cy="1200151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78000" y="189705"/>
            <a:ext cx="7496002" cy="763589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Project</a:t>
            </a:r>
            <a:endParaRPr lang="he-I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כותרת 1"/>
          <p:cNvSpPr txBox="1">
            <a:spLocks/>
          </p:cNvSpPr>
          <p:nvPr/>
        </p:nvSpPr>
        <p:spPr>
          <a:xfrm>
            <a:off x="1458999" y="1234102"/>
            <a:ext cx="7496002" cy="7635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60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S.Tar</a:t>
            </a:r>
            <a:endParaRPr lang="he-IL" sz="6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7000" y="2177158"/>
            <a:ext cx="101600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platform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accurate, fast, easy and cheap </a:t>
            </a:r>
            <a:endParaRPr lang="en-US" sz="2800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detection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specific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chemicals</a:t>
            </a:r>
            <a:endParaRPr lang="he-IL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http://www.greenriverplantation.net/wp-content/uploads/sites/1/nggallery/horrifying-water-pollution-facts-pictures/Horrifying-Water-Pollution-Facts-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102" y="3555056"/>
            <a:ext cx="2527300" cy="1652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lh6.googleusercontent.com/WDBnc99GdxuU2tMooFkJizLCo_CJKT1EF-mbXqRI7fBUseMRCPy9jPuipjJw9s-uVLb1IBhldbxtFShlyWd51WkhFCwk2vm0jNeu7GZCRa7E0P1cKtz8ErYWH3Ai2JLojMn5yYosck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02" y="3555056"/>
            <a:ext cx="2527300" cy="16528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preview.turbosquid.com/Preview/2014/07/09__00_03_59/Estrogen_1.jpg69a205f0-e236-4154-918e-2bd3c6f6cb6fOrigina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" r="11940"/>
          <a:stretch/>
        </p:blipFill>
        <p:spPr bwMode="auto">
          <a:xfrm>
            <a:off x="6797502" y="3555056"/>
            <a:ext cx="2527300" cy="16475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מציין מיקום תוכן 2"/>
          <p:cNvSpPr txBox="1">
            <a:spLocks/>
          </p:cNvSpPr>
          <p:nvPr/>
        </p:nvSpPr>
        <p:spPr>
          <a:xfrm>
            <a:off x="1098102" y="5202562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Water Pollutants</a:t>
            </a:r>
            <a:endParaRPr lang="en-US" sz="2000" dirty="0"/>
          </a:p>
        </p:txBody>
      </p:sp>
      <p:sp>
        <p:nvSpPr>
          <p:cNvPr id="12" name="מציין מיקום תוכן 2"/>
          <p:cNvSpPr txBox="1">
            <a:spLocks/>
          </p:cNvSpPr>
          <p:nvPr/>
        </p:nvSpPr>
        <p:spPr>
          <a:xfrm>
            <a:off x="3947802" y="5202561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Forensic</a:t>
            </a:r>
            <a:endParaRPr lang="en-US" sz="2000" dirty="0"/>
          </a:p>
        </p:txBody>
      </p:sp>
      <p:sp>
        <p:nvSpPr>
          <p:cNvPr id="13" name="מציין מיקום תוכן 2"/>
          <p:cNvSpPr txBox="1">
            <a:spLocks/>
          </p:cNvSpPr>
          <p:nvPr/>
        </p:nvSpPr>
        <p:spPr>
          <a:xfrm>
            <a:off x="6797502" y="5202561"/>
            <a:ext cx="2527300" cy="465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indent="0" algn="ctr" rtl="0">
              <a:buNone/>
            </a:pPr>
            <a:r>
              <a:rPr lang="en-US" sz="2000" dirty="0" smtClean="0"/>
              <a:t>Hormones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413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תמונה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3" b="14177"/>
          <a:stretch/>
        </p:blipFill>
        <p:spPr>
          <a:xfrm>
            <a:off x="0" y="67469"/>
            <a:ext cx="1778000" cy="1200151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65300" y="189705"/>
            <a:ext cx="7496002" cy="763589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Project</a:t>
            </a:r>
            <a:endParaRPr lang="he-I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מציין מיקום תוכן 2"/>
          <p:cNvSpPr txBox="1">
            <a:spLocks/>
          </p:cNvSpPr>
          <p:nvPr/>
        </p:nvSpPr>
        <p:spPr>
          <a:xfrm>
            <a:off x="0" y="1030734"/>
            <a:ext cx="10147300" cy="17121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5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Chemotaxis</a:t>
            </a:r>
          </a:p>
          <a:p>
            <a:pPr marL="0" indent="0" algn="ctr" rtl="0">
              <a:buFont typeface="Wingdings 3" charset="2"/>
              <a:buNone/>
            </a:pPr>
            <a:r>
              <a:rPr lang="x-none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x-none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ability of a cell to move away from repellents and </a:t>
            </a:r>
            <a:r>
              <a:rPr lang="x-none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towards </a:t>
            </a:r>
            <a:r>
              <a:rPr lang="x-none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attractants</a:t>
            </a:r>
          </a:p>
          <a:p>
            <a:pPr marL="228600" lvl="0">
              <a:buSzPct val="150000"/>
            </a:pPr>
            <a:endParaRPr lang="x-none" sz="2000" dirty="0">
              <a:solidFill>
                <a:srgbClr val="005D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1" indent="0" algn="l" rtl="0">
              <a:buFont typeface="Wingdings 3" charset="2"/>
              <a:buNone/>
            </a:pPr>
            <a:endParaRPr lang="en-US" sz="2400" dirty="0" smtClean="0"/>
          </a:p>
        </p:txBody>
      </p:sp>
      <p:pic>
        <p:nvPicPr>
          <p:cNvPr id="3" name="תמונה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23"/>
          <a:stretch/>
        </p:blipFill>
        <p:spPr>
          <a:xfrm>
            <a:off x="891867" y="2765680"/>
            <a:ext cx="3887167" cy="28872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13301" y="5675787"/>
            <a:ext cx="310084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Move towards attractant</a:t>
            </a:r>
            <a:endParaRPr lang="he-I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5100" y="5652959"/>
            <a:ext cx="29591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Random movement</a:t>
            </a:r>
            <a:endParaRPr lang="he-I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תמונה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/>
          <a:stretch/>
        </p:blipFill>
        <p:spPr>
          <a:xfrm>
            <a:off x="4917057" y="2762805"/>
            <a:ext cx="4335499" cy="288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1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תמונה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3" b="14177"/>
          <a:stretch/>
        </p:blipFill>
        <p:spPr>
          <a:xfrm>
            <a:off x="0" y="67469"/>
            <a:ext cx="1778000" cy="1200151"/>
          </a:xfrm>
          <a:prstGeom prst="rect">
            <a:avLst/>
          </a:prstGeom>
        </p:spPr>
      </p:pic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65300" y="189705"/>
            <a:ext cx="7496002" cy="763589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Project</a:t>
            </a:r>
            <a:endParaRPr lang="he-I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מציין מיקום תוכן 2"/>
          <p:cNvSpPr txBox="1">
            <a:spLocks/>
          </p:cNvSpPr>
          <p:nvPr/>
        </p:nvSpPr>
        <p:spPr>
          <a:xfrm>
            <a:off x="0" y="1030734"/>
            <a:ext cx="9261302" cy="17121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sz="5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Chip</a:t>
            </a:r>
            <a:endParaRPr lang="x-none" sz="2000" dirty="0">
              <a:solidFill>
                <a:srgbClr val="005DA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1" indent="0" algn="l" rtl="0">
              <a:buFont typeface="Wingdings 3" charset="2"/>
              <a:buNone/>
            </a:pPr>
            <a:endParaRPr lang="en-US" sz="2400" dirty="0" smtClean="0"/>
          </a:p>
        </p:txBody>
      </p:sp>
      <p:pic>
        <p:nvPicPr>
          <p:cNvPr id="9" name="תמונה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6074" y="1629561"/>
            <a:ext cx="6854445" cy="3020381"/>
          </a:xfrm>
          <a:prstGeom prst="rect">
            <a:avLst/>
          </a:prstGeom>
        </p:spPr>
      </p:pic>
      <p:pic>
        <p:nvPicPr>
          <p:cNvPr id="10" name="תמונה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592" y="4305082"/>
            <a:ext cx="9069410" cy="2552918"/>
          </a:xfrm>
          <a:prstGeom prst="rect">
            <a:avLst/>
          </a:prstGeom>
        </p:spPr>
      </p:pic>
      <p:sp>
        <p:nvSpPr>
          <p:cNvPr id="11" name="מלבן 10"/>
          <p:cNvSpPr/>
          <p:nvPr/>
        </p:nvSpPr>
        <p:spPr>
          <a:xfrm>
            <a:off x="1713506" y="5385629"/>
            <a:ext cx="4852394" cy="86303"/>
          </a:xfrm>
          <a:prstGeom prst="rect">
            <a:avLst/>
          </a:prstGeom>
          <a:solidFill>
            <a:srgbClr val="0097A7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2" name="משולש שווה-שוקיים 9"/>
          <p:cNvSpPr/>
          <p:nvPr/>
        </p:nvSpPr>
        <p:spPr>
          <a:xfrm rot="10800000">
            <a:off x="1253667" y="4709725"/>
            <a:ext cx="1028699" cy="719418"/>
          </a:xfrm>
          <a:prstGeom prst="triangle">
            <a:avLst>
              <a:gd name="adj" fmla="val 49315"/>
            </a:avLst>
          </a:prstGeom>
          <a:solidFill>
            <a:srgbClr val="80CBD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5" name="אליפסה 4"/>
          <p:cNvSpPr/>
          <p:nvPr/>
        </p:nvSpPr>
        <p:spPr>
          <a:xfrm>
            <a:off x="2743200" y="2832992"/>
            <a:ext cx="508000" cy="521387"/>
          </a:xfrm>
          <a:prstGeom prst="ellipse">
            <a:avLst/>
          </a:prstGeom>
          <a:solidFill>
            <a:srgbClr val="80C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3" name="Oval 2"/>
          <p:cNvSpPr/>
          <p:nvPr/>
        </p:nvSpPr>
        <p:spPr>
          <a:xfrm>
            <a:off x="5434641" y="2984739"/>
            <a:ext cx="213684" cy="2446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4051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Synthetic biology - Samples</a:t>
            </a:r>
            <a:endParaRPr lang="he-IL" dirty="0"/>
          </a:p>
        </p:txBody>
      </p:sp>
      <p:pic>
        <p:nvPicPr>
          <p:cNvPr id="5" name="movie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419" y="-102705"/>
            <a:ext cx="12207419" cy="696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4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Brainstorming</a:t>
            </a:r>
            <a:r>
              <a:rPr lang="en-US" dirty="0" smtClean="0"/>
              <a:t>… What can you do with synthetic Biology? 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 dirty="0"/>
          </a:p>
        </p:txBody>
      </p:sp>
      <p:pic>
        <p:nvPicPr>
          <p:cNvPr id="1026" name="Picture 2" descr="https://encrypted-tbn1.gstatic.com/images?q=tbn:ANd9GcRT2RTQ0TyAX04M2-iOo-3KOs2gwkRQX1ltseLnkDOJ48kC2H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37" y="2061505"/>
            <a:ext cx="38862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xISEhUSExEVFRUVFRUVFRcVFRcWFRUVFhYXGBYXFRUYHS0iGBolHRUVITEhJSkrLi4uFx8zODMsNygtLisBCgoKDgcNDgcHDisZExkrKysrKysrKysrKysrKysrKysrKysrKysrKysrKysrKysrKysrKysrKysrKysrKysrK//AABEIAOEA4QMBIgACEQEDEQH/xAAcAAEAAQUBAQAAAAAAAAAAAAAABQIDBAYHAQj/xABEEAACAQIEAwUEBggEBQUAAAABAgADEQQSITEFQVEGEyJhcTKBkaEHQnKxwdEUIzNSYpKy8BZDc8IVY4Kz8SZTVJOi/8QAFAEBAAAAAAAAAAAAAAAAAAAAAP/EABQRAQAAAAAAAAAAAAAAAAAAAAD/2gAMAwEAAhEDEQA/AO1REQEREBERAREQEREBESC4x2xwGFNq2JQNa+VQ1RveEBt74E7Eg6faVXGZKFYg7Fu7pgjyzuD8pbPaUDdaK/axAv8ABEYfOBsETWKva+mou1TDKOprVbfHuZhv27CsgdKKo+f9Z+kNkWzAUwSaV7vmFumt/MNziaZxH6Q8PRotXOSpTXQmjVzEtmylQrINRqb7WG8r4Z9IeGrURiBSrCkWK57UmCkNl8YWoSg05gaawNwiRXCe0WGxKCpSqEoTYMyOiE3I8LsoVtQdiZKA84HsREBERAREQEREBERAREQEREBERAREQERPCYGsdtaGLdQMOneKBd0FVabG56MhDiw01Ftd9Lc5Xi36O57/AAL0nYn9bUNyDYCwut7WG4F500cfofpTqXVbUl8RJFyGfTa31r666yI452jwwFRGxTU/D+1tSrIQ1wMoU30JG4HSBpy8Zp1XIFS5sN2Cg35AuRc6chFdtVUC5a+W3iJsLnac6evlrI9UHEJmJKsxRnphiLMykFSV1vra43nQsNiOEVa9NcJRsgps9XMtbvEYtlXK/eWvcG4I1GoMC4uFqD/Lf+VvylVTBu9RL0WICPclDYNnpldxv4SfdJ1MThUAXPVA8qStra9szOTPP+I4Q88Uetkpj4WfSBEcQ4a7oE7skF6YcaC6FgKl7kaZc1/K8zcRwyg1Io1NLFCg8OgU5QR4RobKLegmHwLi+HK1RWOKdhXqBSMiWTNdFtfWyka85KJxTB3NqFa9h7VUW525Gx1O3lAiDw3DnN3HehWJvTLkMVCIlJe5IsAtmIY6+I8rkbf2IqLTbuEqXp5dFKZCrjVri5101Ot+s1rFY6i71AKWS9NVVu/Y5Td7HLks1r3sfxkrwGsCQKFJc2dguUvn9ok+JibLbTYaAwOiRKaYNhffn6yqAiIgIiICIiAiIgIiICIiAiIgIiICUVqeZSt7XBF7XtcdOcrlrFFsjZfaytl562005wNA45gaIqMrBqda1yVPeIVbyALBbjdgLazmfGOzVUZnRe9pm3ip2dTYm+q3687TfK+Cru9SsSL5DYA2YDSxBJ8R05TRMdxbF4aoe9U+RqU3DNbpWWzH4mBqXENDa2oGvkbcxK+C1q9B1q0/DmFgrX/XC+qqoFydNDpvvNn4x2rYhGVRXptTucypWVGv4lqLUQuFsRqWWZ3DKtLEIaj4CmCoFyab0yTb6hFa7C3lygTGE4hTrVKdJRWD1aXeIhpeIqQTe2fYhT8DM1uFVf8A26wtrfuidAddLyMqY53Rrd9SUJYZnAVLDmlVMxB9RtpNXr8eQg3xlMn/AEmB9xyWvA3XE8LrDQU3vbTMjAa7X5221ijwmoN8ouT7dRRqfM9PuE0peM0f/l0xcC9qJPXTYH/zMzAYym7AfpdQ5j9WmqD+ZwQPSBs9HhyhyXr0B7IJFZSSQvIAa7zY+zFWjRZWR+9a5GzIoDMQTqCSQDfT5TWKFakruO7GUZVFvExIUeIs1wLgjSx2m0djaFKq6gofrNq23MAZQB8oHQKNUMoYbHaVzxVAFhoBPYCIiAiIgIiICIiAiIgIiICIiAiIgJHcY47hsKAa9ZUvspN3b7KDUjztaY3bHiNfD4OtVw9PvKwW1NbX1JAzEHcKCWt/DOAHhFbE1h32Nol2Beq9Sr7IHtF2O9trD0AtA7BQ4vRxWfEUkxNKjqpq0rDM66sWo6q6EMBmIOqMNJA8Q4rhCfBjMOw1uhqfobk6DM6kd25H2VGvpIb6N+3FLA0qtCq1VytQkBQChTQXpsbFTe5sbgi1rHSbY/ang+NYJUoUarNcg1aAFiATqzrYGw6++BzntNXBz1FqhwWUBXTD1NLAEGrhzlZSQPCwAN9RffDbjdcgGqrONL6IdtiigWU7a2O0x0XA18bWWtgxRo1sqUzQZitFx4QygaFWvcjUXF9pidpuza4IqlOtVeoWBtlypkOxzA+0CD625QKuMcSapr+tXMDmztowv4bDQWANtB8ZrlTBkm+Zfewk0uDqVRYU2cgADwlrX+6YXHOzeIwwVqigK19UZXybe2VuFJvpc62MDEpYI/vp/MPzkphnIFtDbowjgvZnEVvEKbKulmcZQxOwUNYm/XabHguyGJvpRJ9cqH/9G0DL4TXHdq1SotMXGY1A21gtwdAfZ6mdK7IVqFICqveMp8KuUKqQeaBtWGwvtr1mk4LgrU8pepRokXuzKtStbncFb6dQdNJIY/tVToUVXDipWavYfpFUHxZKmXLSU6+0pFio5b6QOu0MSj+ywP3/AAl2QHBMRVqUs7o6VwP1iFCoJB5X0uRa1iN5LYHE94CbWsxGxB5HUEXB12gZMREBERAREQEREBERAREQEREBE17tL2vw+DRyb1XQEmnSsSLb522Trrr5GcO7W/SPjMddM3c0T/lUifEP+Y+7+mg8oHbn7T4eviRg6BFd18dbKRkp07hGOa9mYF1Nhe1jsbA6p2v+ifD1marhz3Ls18tyyMW1JsdUNy21xOP9mOOVcFiUxFL2luCDsyH2lPkfwE79wP6RcHiFUs3csdCHPhv0V9ib8jYwOa/4RwmHC0atd1xNZWCswvTPdtaoUC2/da12928iu0nDKOHyolZqnhuWCZEUH2QDmOZrXv7p2/HUcCStVqFN3ppkRmQHKjch8T56nrrrPEuGoWuq28R3JYBSc2Wx31A1NvwgcOqqw2q6erA/PT5y5icfiXVEatnVNEzMjZQeQve/LedVxvCaRWxp072IuUBNzz69ecisfRwdMBmpUACRqSANiRYW8XpA0bhnFcXhs3dqhLWzXpqRpe2xHUzIr9rOJsLWpKP9Klr5HPPePmk9UtSyBbLoqKF21NrbyT7LYKm1Goz4dahDXUlFFwFGgJsNwYEG3aTiJPjxYT0NJfhkEu4btBWR1epialcKb92WqOr+RzEaenlK+0NZQUWgaZIL5zTy63ylcwH/AFSU7GYisoqZlNjlKsR6g5T+UDesNVNfBfpoRxVZFJSg2UVVDAlAn1Te4JPi0OtpPUsNhWZcRRodzWSnnVu7QBQFAy1V8gLXHs62MhOzmJtcPdrZyCzAKM2oNjqTmJOn5mbPwriPcnu+9V6ai4IF2ZyxLDQ2AH4wLaY58WlLGU1ZaTUKhDpVa51sKb0gBfUFgTqDcaEzO4Nje5C0qmhcAi+mZgAG2vYnQ285FYzjmGw1M07ph6TMz63LtmOZwFubktc6dbWmgdpO1pxNUMl1poMqX9o9XbzP3AQO4tikAuxCjqSLfzbD3y6DOY9h+2mcjD4hrlrKjk2JvpbN+HP13yn7SJS7/uy9NsLVZatM6d5T73uw6kDKHBI0I184HRYmtYLtNZ6aVbFKwvQrrolQHYMPqtyI5GbLAREQEREBERAREQIvtFx6jgqJrVmIF7Kqi7u3JVHM/Ic5zniHHeKcSpo2HX9GoVqrUksTmZVVmqVKtQC601CkeG1z4decV9K/Gqj45MMliWKombUIWfuxZfNgTfznXk7vDUwgsKdFVRRbmB+VviYHK6/ZsrhKlA1V1pkNVNrDck2A9n8JzpeBkE+IEAkBhzA5gHUA+c77xHFYeurIyizCx3Fwd9RNL4j2NoO4FKrWp3BYH26YsRpfcHXa+vugc+Th9NfaYe6XjjqaKVUXB385ldpOzhwpGfGUSWuQGzhz55VDfE6TWn33B8xtAzMPxevQP6is9MclvmQDoFa4HutM/wDxvjMpF6d73zWcHzuA9jIEieQNmwHbWrqK9PNcWDU2KsPcxIO+9xKuLcYwuKC56OIVlJKlTT52BvdtdprlO0vI9jAmeGVaNI3WjUN9Ls1M2Hku15nY3jlAo1NhUUOCGsUBNwQb2bXeQtOpeWsTwwOcwYq3yPrAt4X9DpuGNSs4BuF8K36XIF/haTv+Lk+rRLerH8pqdbBVVNrX8wdDLmHoEatvbT3wNmq9s6v1KVJftKWPza3ykZjO0+Nq6HEOF6JamB6ZADIypGHoM7Kqi5Y2Xlc7WBOkC5TFzmJJJ3JNyfUneZiNMVBY26addvMTaeyfCBVdXekXUsVQG4Wo4UtkUCxdjawuVW+hJ2IVcA7OviVNV2FHDJ+0rONPNaY+u3lsOfSdgwvAcG9IUMhcAKxLkuXzLYVHYHViL2PK+lpCpwE4s0xiXCU7qaOHpXyd3luuZbDdQbsdiBa20m69TFDFUqOGw6JRVFLVqouuTYrSCsDmtpY+RsNyGAnZZaGCrUgzOtmq0w41p1EJNweRYZdALaE85tmAr56VN/3kVj6kAmeYxxlZObU3IHkAAT6eIfESx2fN8LQ/0k/pECQiIgIiICIiAgRAgcB4+ne9oqCnX9dhvuWp+M6/2pqlaX2nPyAE5JWX/wBR0f8AXo/9oTrna39kv2j90DR3qCUNWIGhN+Qvv5XMqqLIPjPaLD4bws2Z/wBxLFh9rkvvgWe29DDPR7zEEqw8NN0F3ubnJbZhodD56icvWqRJvtB2hqYuyFVWmGzqo1a4BALNz0Y7AbyHCwLgrmVjEjnLGWeMsDLWsJdVx1kcBPQTAmKVTzmbSrTXO9Ilyniz1gbIULcx8ZlUuGob393iGo8wJBYLHk7yRxWLVDbXlAuV8GEN1VT9oZvvmKcPVxFQDqbKi3CqzaWRb2QEi5mXgcYrGwbeSVCq1FxUU25bfCBvHZT6LqdIrUxo7w2v3akdylrftSSC530Ay6G82HiHaJKQanSRHZTZGAApqttB1uNduoteaQ/aOvXAz1Da1rXt05D3S1nc2CkWv4ri5IgX+F4jEjEd9VrbOWCgnKTqRyJCE8t9TOm8O4lTrFWzIzgeIXIKkgZsgIuwv9wnNqYsTfoP7Px+Uv4EktckDXw23sOZPXaB0fGMe81AFqVbKb3JFqZJI5a6e6V8BFsNR/0k/pE1riHGBSpoWa7NQrU0B1JZmpAsT0A+4zauFLahSHSmn9IgZUREBERAREQECIgcJx4y9oaB/wCdh/nTUfjN6+k7tbRwirSympWPiyDwgKb2LORpfoATOYfStQtxFh1VPkuX/bNRxnHa9UgV3aqVAUMxu+UbAt9b1OvnAluKdrMVWuA3dL0p6G3m+591pAZJkJlb2WB8jofhKWpmBayykrLlogUWlJEuTy0C2V1gCVsl5bp32P4wPbTwi0uWnhWB7RqFTcSaqKtVBc+LYX+4yCB/u0zqNTaBTg1K1QJtVaren6TWyP1o/veT7fsvdAzuGC43k7QIA9Pjbr1kHwraT2GpDXTf2vP84F7DJtexIuR5Xvy9DGKx609BYt05A9T5+UjsTjst1U68zuF6hffzmCkDPpVWd8zEknr/AHoJ2zDLZFHRVHwAnFOHrdgPOdwtbSAiIgIiICIiAiIgcB+mCnbiCnqo/rcfhOZ4geI+s639NtK2Kot1Uj4VGP8AvE5Pix4zAx5eTFOOdx56yyYgZIxIO4tMmiVPMGRkQJjuPUSk0DI6niXXZj9/3y+vEW5gH5QLxpkcpR+MqXiS81I9LGXP0ykd/mIFueSsvT5MPj+c9IHJh8YFipSvL6Loo6Sm46ieJVtvb3QM+nbOJMvcU9enl10mv0cWA+tgOpMlqvEE7v2h6DX7oE5wtdunPU+6ZOJ4iSMiHTYtzaa7hcYzLbYfM+sz6UDJWXqctJL9OBL8Ap5q1MdXQfFhOzmci7I074miP41PwN/wnXYCIiAiIgIiICIiBzb6ZeD97hTiAbNhqgJFvaSp3QNjyINj8ZwTHjxmd7+mHidSjQakqg08QmVr7grYgg+7acI4iPF6iBgmeSsiUwPJ5Kp5A8iexA8nlp7EDy08tKp5A8nhnsGBS8lE/Zj0EizJUewPdAmeHDSTFKRXDxpJalAyEmRTlhZfpwNu+j+kDiVJ5KxHrb/zOnzn/wBHWHtUZzyQ+65Hl685v4MD2IiAiIgIiICW6j2lZmNXMDVfpC4EcdQWmrKrioCpa9jZKhym21zbXlPnri1BkYowsyFkYdGQ2PzBn0nxrhpxVF6Id1bRgUNn0NmAJNtQSNdNZyTt52Lw+DpZ2xSJVNsmHuar1F5sWAGU7bjLyvrA5sRKSJkmkOv4S2aZ6QLNp5LhWU2gUzyV2nloFMT2IFMT2IFM8MqnhgUGSv1R7pFmSvJfUQJ3h40krTkZgRpJOnAyFmfgqGb6yg8s2l/fMFJIYGjmN+QgdE7H0Gp02LnxMbe5fP1Jmz06k1DhNdgBJ/D4iBLK0qmLSqTIUwKoiICIiB4ZiYo2mUxmJXMCExpDXUsVDgqWG65hbMLdDY+6cK7R8AxNGq3e03YnXPq4cdQ+uYadZ3Hi1AkHKbGarXItlr0g6+d1IHlUQhh6Xt5QOV8P4HUqeNqbd2LXJ8Oa+yjnc62A1PLWV9oMHUSoBVw3cFlDKvdimSh0BsAOluumutyeq8OxdGnVVwPAhd1p2Ay1Kgympm17xsvhBbLYE73kH9LNNsQ9GtSR2ppSKu4GZFOYsASpIBte+3L3BpPZTgS4zFJh2ZlVg5JW2YBVJ0uCNwJMca+jzumtTxGYfxpY/FT+EzfofwufiP2KFV/mif75Lcdr4zE4mtSoU0pik2VjU0a/Jrfunrbnzgc5xXZfEp9QN5owPyNj8pE18MyGzKVPRgQfgZ1rDcCxmQFqlIvrdSGC7m1mA6W3HOYWOUoMuJo5QdPEA9M+Wba/kYHLCJ5adAxfZnD1BdLoeqG6/wAp0+FpAY7spWTVbVB/Do38p/AmBrpE8tL1WiykgggjcEEEeoOstkQKJ5KyJSRAoMlQPZ9ZGAayWoi7LAncGNJLjDMoUspGdc635qSQD8jHZXBU2dWrH9WpF1vY1D+6Og6mbT2z4TTpVaRom6VUzqv7g00v06e+Br2GoljabJw7CbDkJjcPwdrATY8Fh7C0DKwiWkrQmJRpzOorAzKRmXTMxaYmVTEC7eJ5ECuIiBQ8xawmYRLLpAiq9KRWLwYPKbFUpTFqUIGl4zgynUC3ppIypw+ohup194PxE3yrhphVsH5QNQ4ZxKphaprLSTOVKszJqykgkF131VTrfaZXGOL4fGMlR6RpVkHhqIblb9GAvz2ItJavgPKReJ4Op5fDSB5hMdUUAaVgPacMM9urKotf+WWeMY/DVqJp1kqlWtcKhZgRqCCvSYlbhLDVTttfcehEsN3q+0CfXxfPf5wNYrUO5N8NiQ4Nz3bhlYWFzdWA2HW3KXaHaIg5atMqbkXF+RsdD0k+7030ZB0OzD4HbYdZh4ngeHq7eE/wnLyt7J/KBbathsQLNkboGtmHpzHukXjeyFNtaTlPJvGvuO4+JlzF9kSPYqe5h+I/KRrYHFUiB41U6XUllAvuQL2HPaBg4rsviE2QMOqMD8jY/KRz8LrD/Jq//W/5Tb8OcY1+7q06uXQ2KE+++srqVseu9FT52Nm+enrA07/hNYAuaTqq2uWUqN9PatebI3ZmrRopXqkKGNMKmpY94jOCeS+FQbfxCYi42pWr0hVGYLVQGnsDZgGUjmTqPfOg9rM+IFBV1NWtXq+QVTkU+QykfhA1zhODaowQadTyUdTNzxrU37pKS+CkmQE6sxJzMSel/ncynCcJCIEQfabmx/vly+MlcHwsjlAowOFtJahSlVHCHpM2lhjA8pJMukkqpYaZdOhAoprMlFnqpaVwPLRPYgIiICeET2IFpklp6Uyp4RAwHoyw9CSZSW2pQIephpjVMJJ1qUstRga7VwXlMOrgPKbQ+Hll8LA07EcJU7rI6twcjYn0Oom9vhPKY74LygaG2Gqp19xv8jKe9PMD7jN2qcP8pi1eEg8oGl4jBUn1KC/I21Hoy7SwKDqLI7j/AKy39V5uD8CHIW9NJSOCHoT8IGpcB7PoMQtepUcFW7y7BHu2+qm2bXzm4ikr1C6oFB55cpbmTYezckmwsNToLm+RhuAcyD8ZN4Pg4G94FjA4XykvSpDpLtLBgTKSiBAsJTHSX0py4FlUCkLKoiAiIgIiICIiAiIgIiICUmIgUNKGiIFoy20RAtNLTREC2ZbaIgeSulEQM2nMulEQLwlQiIHsREBERAREQERED//Z"/>
          <p:cNvSpPr>
            <a:spLocks noChangeAspect="1" noChangeArrowheads="1"/>
          </p:cNvSpPr>
          <p:nvPr/>
        </p:nvSpPr>
        <p:spPr bwMode="auto">
          <a:xfrm>
            <a:off x="11209338" y="-1790700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e-IL"/>
          </a:p>
        </p:txBody>
      </p:sp>
      <p:pic>
        <p:nvPicPr>
          <p:cNvPr id="1030" name="Picture 6" descr="http://preview.turbosquid.com/Preview/2014/11/26__13_22_44/InkBottle_2.jpg4c5183f4-c613-4986-9b04-b66a32a102b0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13" y="3803267"/>
            <a:ext cx="3054733" cy="30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healthaffairs.org/blog/wp-content/uploads/Blog_Fran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129" y="1957961"/>
            <a:ext cx="4940153" cy="277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tatic2.timeout.co.il/media/2016/02/sizes/%D7%94%D7%9E%D7%91%D7%95%D7%A8%D7%92%D7%A8-%D7%A2%D7%92%D7%91%D7%A0%D7%99%D7%99%D7%94-h_wo_680_3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179" y="4123666"/>
            <a:ext cx="4867397" cy="273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0802157">
            <a:off x="2610263" y="4125424"/>
            <a:ext cx="946783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en-US" sz="60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Make your Advertisement </a:t>
            </a:r>
            <a:endParaRPr lang="he-IL" sz="60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7809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פיאה">
  <a:themeElements>
    <a:clrScheme name="כתום צהוב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פיאה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פיאה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629</TotalTime>
  <Words>469</Words>
  <Application>Microsoft Office PowerPoint</Application>
  <PresentationFormat>מסך רחב</PresentationFormat>
  <Paragraphs>51</Paragraphs>
  <Slides>10</Slides>
  <Notes>5</Notes>
  <HiddenSlides>0</HiddenSlides>
  <MMClips>3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10</vt:i4>
      </vt:variant>
    </vt:vector>
  </HeadingPairs>
  <TitlesOfParts>
    <vt:vector size="17" baseType="lpstr">
      <vt:lpstr>Arial</vt:lpstr>
      <vt:lpstr>Calibri</vt:lpstr>
      <vt:lpstr>Gisha</vt:lpstr>
      <vt:lpstr>Tahoma</vt:lpstr>
      <vt:lpstr>Trebuchet MS</vt:lpstr>
      <vt:lpstr>Wingdings 3</vt:lpstr>
      <vt:lpstr>פיאה</vt:lpstr>
      <vt:lpstr>מצגת של PowerPoint</vt:lpstr>
      <vt:lpstr>Synthetic biology </vt:lpstr>
      <vt:lpstr>iGEM-International Genetically Engineered Machine </vt:lpstr>
      <vt:lpstr>מצגת של PowerPoint</vt:lpstr>
      <vt:lpstr>Our Project</vt:lpstr>
      <vt:lpstr>Our Project</vt:lpstr>
      <vt:lpstr>Our Project</vt:lpstr>
      <vt:lpstr>Synthetic biology - Samples</vt:lpstr>
      <vt:lpstr>Brainstorming… What can you do with synthetic Biology? </vt:lpstr>
      <vt:lpstr>Now lets get our hands dirty!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Inbal Adir</dc:creator>
  <cp:lastModifiedBy>Inbal Adir</cp:lastModifiedBy>
  <cp:revision>52</cp:revision>
  <dcterms:created xsi:type="dcterms:W3CDTF">2016-05-07T14:15:23Z</dcterms:created>
  <dcterms:modified xsi:type="dcterms:W3CDTF">2016-10-04T17:41:15Z</dcterms:modified>
</cp:coreProperties>
</file>